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1" r:id="rId4"/>
  </p:sldMasterIdLst>
  <p:notesMasterIdLst>
    <p:notesMasterId r:id="rId7"/>
  </p:notesMasterIdLst>
  <p:sldIdLst>
    <p:sldId id="276" r:id="rId5"/>
    <p:sldId id="275" r:id="rId6"/>
  </p:sldIdLst>
  <p:sldSz cx="9144000" cy="6858000" type="screen4x3"/>
  <p:notesSz cx="7077075" cy="9345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44" userDrawn="1">
          <p15:clr>
            <a:srgbClr val="A4A3A4"/>
          </p15:clr>
        </p15:guide>
        <p15:guide id="2" pos="22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FFFF99"/>
    <a:srgbClr val="0000FF"/>
    <a:srgbClr val="99FF66"/>
    <a:srgbClr val="FF8000"/>
    <a:srgbClr val="FF80FF"/>
    <a:srgbClr val="BCE960"/>
    <a:srgbClr val="009900"/>
    <a:srgbClr val="33CC33"/>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89827F-841A-4A93-96A0-0D06A9BBF397}" v="2" dt="2022-10-20T20:39:15.341"/>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76" autoAdjust="0"/>
    <p:restoredTop sz="99667" autoAdjust="0"/>
  </p:normalViewPr>
  <p:slideViewPr>
    <p:cSldViewPr>
      <p:cViewPr varScale="1">
        <p:scale>
          <a:sx n="95" d="100"/>
          <a:sy n="95" d="100"/>
        </p:scale>
        <p:origin x="87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00" d="100"/>
        <a:sy n="300" d="100"/>
      </p:scale>
      <p:origin x="0" y="0"/>
    </p:cViewPr>
  </p:sorterViewPr>
  <p:notesViewPr>
    <p:cSldViewPr>
      <p:cViewPr varScale="1">
        <p:scale>
          <a:sx n="71" d="100"/>
          <a:sy n="71" d="100"/>
        </p:scale>
        <p:origin x="-1908" y="-102"/>
      </p:cViewPr>
      <p:guideLst>
        <p:guide orient="horz" pos="2944"/>
        <p:guide pos="22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y Gaines" userId="a9bf6514bc254674" providerId="LiveId" clId="{9989827F-841A-4A93-96A0-0D06A9BBF397}"/>
    <pc:docChg chg="modSld">
      <pc:chgData name="Zachary Gaines" userId="a9bf6514bc254674" providerId="LiveId" clId="{9989827F-841A-4A93-96A0-0D06A9BBF397}" dt="2022-10-20T20:39:25.527" v="2" actId="27107"/>
      <pc:docMkLst>
        <pc:docMk/>
      </pc:docMkLst>
      <pc:sldChg chg="modSp mod">
        <pc:chgData name="Zachary Gaines" userId="a9bf6514bc254674" providerId="LiveId" clId="{9989827F-841A-4A93-96A0-0D06A9BBF397}" dt="2022-10-20T20:39:25.527" v="2" actId="27107"/>
        <pc:sldMkLst>
          <pc:docMk/>
          <pc:sldMk cId="2796409766" sldId="275"/>
        </pc:sldMkLst>
        <pc:spChg chg="mod">
          <ac:chgData name="Zachary Gaines" userId="a9bf6514bc254674" providerId="LiveId" clId="{9989827F-841A-4A93-96A0-0D06A9BBF397}" dt="2022-10-20T20:39:25.527" v="2" actId="27107"/>
          <ac:spMkLst>
            <pc:docMk/>
            <pc:sldMk cId="2796409766" sldId="275"/>
            <ac:spMk id="17" creationId="{A68D476D-2F1D-5532-4246-CD909256DA4B}"/>
          </ac:spMkLst>
        </pc:spChg>
        <pc:spChg chg="mod">
          <ac:chgData name="Zachary Gaines" userId="a9bf6514bc254674" providerId="LiveId" clId="{9989827F-841A-4A93-96A0-0D06A9BBF397}" dt="2022-10-20T20:38:37.773" v="1" actId="20577"/>
          <ac:spMkLst>
            <pc:docMk/>
            <pc:sldMk cId="2796409766" sldId="275"/>
            <ac:spMk id="2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66733" cy="467281"/>
          </a:xfrm>
          <a:prstGeom prst="rect">
            <a:avLst/>
          </a:prstGeom>
        </p:spPr>
        <p:txBody>
          <a:bodyPr vert="horz" lIns="93842" tIns="46921" rIns="93842" bIns="46921" rtlCol="0"/>
          <a:lstStyle>
            <a:lvl1pPr algn="l">
              <a:defRPr sz="1200"/>
            </a:lvl1pPr>
          </a:lstStyle>
          <a:p>
            <a:endParaRPr lang="en-US"/>
          </a:p>
        </p:txBody>
      </p:sp>
      <p:sp>
        <p:nvSpPr>
          <p:cNvPr id="3" name="Date Placeholder 2"/>
          <p:cNvSpPr>
            <a:spLocks noGrp="1"/>
          </p:cNvSpPr>
          <p:nvPr>
            <p:ph type="dt" idx="1"/>
          </p:nvPr>
        </p:nvSpPr>
        <p:spPr>
          <a:xfrm>
            <a:off x="4008708" y="0"/>
            <a:ext cx="3066733" cy="467281"/>
          </a:xfrm>
          <a:prstGeom prst="rect">
            <a:avLst/>
          </a:prstGeom>
        </p:spPr>
        <p:txBody>
          <a:bodyPr vert="horz" lIns="93842" tIns="46921" rIns="93842" bIns="46921" rtlCol="0"/>
          <a:lstStyle>
            <a:lvl1pPr algn="r">
              <a:defRPr sz="1200"/>
            </a:lvl1pPr>
          </a:lstStyle>
          <a:p>
            <a:fld id="{3ACEC053-B870-2041-B98F-B796B6BC744F}" type="datetimeFigureOut">
              <a:rPr lang="en-US" smtClean="0"/>
              <a:t>10/20/2022</a:t>
            </a:fld>
            <a:endParaRPr lang="en-US"/>
          </a:p>
        </p:txBody>
      </p:sp>
      <p:sp>
        <p:nvSpPr>
          <p:cNvPr id="5" name="Notes Placeholder 4"/>
          <p:cNvSpPr>
            <a:spLocks noGrp="1"/>
          </p:cNvSpPr>
          <p:nvPr>
            <p:ph type="body" sz="quarter" idx="3"/>
          </p:nvPr>
        </p:nvSpPr>
        <p:spPr>
          <a:xfrm>
            <a:off x="707708" y="4439166"/>
            <a:ext cx="5661660" cy="4205526"/>
          </a:xfrm>
          <a:prstGeom prst="rect">
            <a:avLst/>
          </a:prstGeom>
        </p:spPr>
        <p:txBody>
          <a:bodyPr vert="horz" lIns="93842" tIns="46921" rIns="93842" bIns="4692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76711"/>
            <a:ext cx="3066733" cy="467281"/>
          </a:xfrm>
          <a:prstGeom prst="rect">
            <a:avLst/>
          </a:prstGeom>
        </p:spPr>
        <p:txBody>
          <a:bodyPr vert="horz" lIns="93842" tIns="46921" rIns="93842" bIns="46921" rtlCol="0" anchor="b"/>
          <a:lstStyle>
            <a:lvl1pPr algn="l">
              <a:defRPr sz="1200"/>
            </a:lvl1pPr>
          </a:lstStyle>
          <a:p>
            <a:endParaRPr lang="en-US"/>
          </a:p>
        </p:txBody>
      </p:sp>
      <p:sp>
        <p:nvSpPr>
          <p:cNvPr id="7" name="Slide Number Placeholder 6"/>
          <p:cNvSpPr>
            <a:spLocks noGrp="1"/>
          </p:cNvSpPr>
          <p:nvPr>
            <p:ph type="sldNum" sz="quarter" idx="5"/>
          </p:nvPr>
        </p:nvSpPr>
        <p:spPr>
          <a:xfrm>
            <a:off x="4008708" y="8876711"/>
            <a:ext cx="3066733" cy="467281"/>
          </a:xfrm>
          <a:prstGeom prst="rect">
            <a:avLst/>
          </a:prstGeom>
        </p:spPr>
        <p:txBody>
          <a:bodyPr vert="horz" lIns="93842" tIns="46921" rIns="93842" bIns="46921" rtlCol="0" anchor="b"/>
          <a:lstStyle>
            <a:lvl1pPr algn="r">
              <a:defRPr sz="1200"/>
            </a:lvl1pPr>
          </a:lstStyle>
          <a:p>
            <a:fld id="{A12380C1-4954-F64E-A61B-BB8F15641DF2}" type="slidenum">
              <a:rPr lang="en-US" smtClean="0"/>
              <a:t>‹#›</a:t>
            </a:fld>
            <a:endParaRPr lang="en-US"/>
          </a:p>
        </p:txBody>
      </p:sp>
      <p:sp>
        <p:nvSpPr>
          <p:cNvPr id="8" name="Slide Image Placeholder 7"/>
          <p:cNvSpPr>
            <a:spLocks noGrp="1" noRot="1" noChangeAspect="1"/>
          </p:cNvSpPr>
          <p:nvPr>
            <p:ph type="sldImg" idx="2"/>
          </p:nvPr>
        </p:nvSpPr>
        <p:spPr>
          <a:xfrm>
            <a:off x="1201738" y="700088"/>
            <a:ext cx="4675187" cy="3505200"/>
          </a:xfrm>
          <a:prstGeom prst="rect">
            <a:avLst/>
          </a:prstGeom>
          <a:noFill/>
          <a:ln w="12700">
            <a:solidFill>
              <a:prstClr val="black"/>
            </a:solidFill>
          </a:ln>
        </p:spPr>
        <p:txBody>
          <a:bodyPr vert="horz" lIns="92821" tIns="46410" rIns="92821" bIns="46410" rtlCol="0" anchor="ctr"/>
          <a:lstStyle/>
          <a:p>
            <a:endParaRPr lang="en-US"/>
          </a:p>
        </p:txBody>
      </p:sp>
    </p:spTree>
    <p:extLst>
      <p:ext uri="{BB962C8B-B14F-4D97-AF65-F5344CB8AC3E}">
        <p14:creationId xmlns:p14="http://schemas.microsoft.com/office/powerpoint/2010/main" val="412226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1738" y="700088"/>
            <a:ext cx="4675187" cy="3505200"/>
          </a:xfrm>
          <a:prstGeom prst="rect">
            <a:avLst/>
          </a:prstGeo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2380C1-4954-F64E-A61B-BB8F15641DF2}" type="slidenum">
              <a:rPr lang="en-US" smtClean="0"/>
              <a:t>2</a:t>
            </a:fld>
            <a:endParaRPr lang="en-US"/>
          </a:p>
        </p:txBody>
      </p:sp>
    </p:spTree>
    <p:extLst>
      <p:ext uri="{BB962C8B-B14F-4D97-AF65-F5344CB8AC3E}">
        <p14:creationId xmlns:p14="http://schemas.microsoft.com/office/powerpoint/2010/main" val="336267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83F935-91FE-2E4D-B17A-84EF972C3DD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056295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156018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426331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52400" y="838199"/>
            <a:ext cx="8868000" cy="90251"/>
          </a:xfrm>
          <a:prstGeom prst="rect">
            <a:avLst/>
          </a:prstGeom>
          <a:gradFill flip="none" rotWithShape="1">
            <a:gsLst>
              <a:gs pos="100000">
                <a:srgbClr val="333399"/>
              </a:gs>
              <a:gs pos="0">
                <a:srgbClr val="333399"/>
              </a:gs>
              <a:gs pos="51000">
                <a:schemeClr val="tx2">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779" t="14627" r="7018" b="14687"/>
          <a:stretch/>
        </p:blipFill>
        <p:spPr bwMode="auto">
          <a:xfrm>
            <a:off x="152400" y="161923"/>
            <a:ext cx="734697" cy="602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itle 1"/>
          <p:cNvSpPr txBox="1">
            <a:spLocks/>
          </p:cNvSpPr>
          <p:nvPr userDrawn="1"/>
        </p:nvSpPr>
        <p:spPr>
          <a:xfrm>
            <a:off x="457200" y="274638"/>
            <a:ext cx="8229600" cy="50441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333399"/>
                </a:solidFill>
                <a:latin typeface="+mj-lt"/>
                <a:ea typeface="+mj-ea"/>
                <a:cs typeface="+mj-cs"/>
              </a:defRPr>
            </a:lvl1pPr>
          </a:lstStyle>
          <a:p>
            <a:endParaRPr lang="en-US" dirty="0">
              <a:solidFill>
                <a:srgbClr val="1F497D"/>
              </a:solidFill>
            </a:endParaRPr>
          </a:p>
        </p:txBody>
      </p:sp>
    </p:spTree>
    <p:extLst>
      <p:ext uri="{BB962C8B-B14F-4D97-AF65-F5344CB8AC3E}">
        <p14:creationId xmlns:p14="http://schemas.microsoft.com/office/powerpoint/2010/main" val="283745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83F935-91FE-2E4D-B17A-84EF972C3DD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88884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83F935-91FE-2E4D-B17A-84EF972C3DD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701832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383F935-91FE-2E4D-B17A-84EF972C3DD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37027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383F935-91FE-2E4D-B17A-84EF972C3DD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775660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383F935-91FE-2E4D-B17A-84EF972C3DD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733527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08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417896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983438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fld id="{5383F935-91FE-2E4D-B17A-84EF972C3DD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38308957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000" b="1" dirty="0">
                <a:solidFill>
                  <a:schemeClr val="tx1"/>
                </a:solidFill>
              </a:rPr>
              <a:t>Flight Opportunities (FO)</a:t>
            </a:r>
            <a:endParaRPr lang="en-US" sz="1000" dirty="0">
              <a:solidFill>
                <a:schemeClr val="tx1"/>
              </a:solidFill>
            </a:endParaRPr>
          </a:p>
          <a:p>
            <a:pPr algn="ctr"/>
            <a:r>
              <a:rPr lang="en-US" sz="1000" b="1" dirty="0">
                <a:solidFill>
                  <a:schemeClr val="tx1"/>
                </a:solidFill>
              </a:rPr>
              <a:t>Technology Summary Chart</a:t>
            </a:r>
            <a:endParaRPr lang="en-US" sz="1000" dirty="0">
              <a:solidFill>
                <a:schemeClr val="tx1"/>
              </a:solidFill>
            </a:endParaRPr>
          </a:p>
          <a:p>
            <a:endParaRPr lang="en-US" sz="1000" dirty="0">
              <a:solidFill>
                <a:schemeClr val="tx1"/>
              </a:solidFill>
            </a:endParaRPr>
          </a:p>
          <a:p>
            <a:r>
              <a:rPr lang="en-US" sz="1000" dirty="0">
                <a:solidFill>
                  <a:schemeClr val="tx1"/>
                </a:solidFill>
              </a:rPr>
              <a:t>The purpose of the Summary Chart is to capture the top-level, critical information for the project on a single, stand-alone page.  The Summary Chart shall occupy the entire 8.5” x 11” page and be in landscape format.  The Summary Chart will be used for NASA internal presentations and may also be released publicly.  Proprietary and/or ITAR information must NOT be included and all information on the chart must </a:t>
            </a:r>
            <a:r>
              <a:rPr lang="en-US" sz="1000">
                <a:solidFill>
                  <a:schemeClr val="tx1"/>
                </a:solidFill>
              </a:rPr>
              <a:t>be publicly </a:t>
            </a:r>
            <a:r>
              <a:rPr lang="en-US" sz="1000" dirty="0">
                <a:solidFill>
                  <a:schemeClr val="tx1"/>
                </a:solidFill>
              </a:rPr>
              <a:t>releasable by NASA.  The Summary Chart may be edited for formatting and uniformity by NASA.</a:t>
            </a:r>
            <a:endParaRPr lang="en-US" sz="1000" dirty="0">
              <a:solidFill>
                <a:schemeClr val="tx1"/>
              </a:solidFill>
              <a:cs typeface="Calibri"/>
            </a:endParaRPr>
          </a:p>
          <a:p>
            <a:endParaRPr lang="en-US" sz="1000" dirty="0">
              <a:solidFill>
                <a:schemeClr val="tx1"/>
              </a:solidFill>
            </a:endParaRPr>
          </a:p>
          <a:p>
            <a:r>
              <a:rPr lang="en-US" sz="1000" dirty="0">
                <a:solidFill>
                  <a:schemeClr val="tx1"/>
                </a:solidFill>
              </a:rPr>
              <a:t>The Summary Chart shall use the PowerPoint format as provided in the figure.  The titles and layout of each block must not be changed.  The size of each text block may be adjusted as needed.  The information must be consistent with the information provided in the complete proposal and in the Proposal Cover Page.  The text in each block may be provided in sentence or "bullet-point" format.  A minimum text size of 10 point is required.  The specific instructions for each block are given below.</a:t>
            </a:r>
          </a:p>
          <a:p>
            <a:endParaRPr lang="en-US" sz="1000" dirty="0">
              <a:solidFill>
                <a:schemeClr val="tx1"/>
              </a:solidFill>
            </a:endParaRPr>
          </a:p>
          <a:p>
            <a:r>
              <a:rPr lang="en-US" sz="1000" b="1" dirty="0">
                <a:solidFill>
                  <a:schemeClr val="tx1"/>
                </a:solidFill>
              </a:rPr>
              <a:t>Block 1 - Technology Title</a:t>
            </a:r>
          </a:p>
          <a:p>
            <a:pPr lvl="0"/>
            <a:r>
              <a:rPr lang="en-US" sz="1000" dirty="0">
                <a:solidFill>
                  <a:schemeClr val="tx1"/>
                </a:solidFill>
              </a:rPr>
              <a:t>Provide the complete technology title.</a:t>
            </a:r>
          </a:p>
          <a:p>
            <a:pPr lvl="0"/>
            <a:r>
              <a:rPr lang="en-US" sz="1000" b="1" dirty="0">
                <a:solidFill>
                  <a:schemeClr val="tx1"/>
                </a:solidFill>
              </a:rPr>
              <a:t>Block 2 - Technology Need</a:t>
            </a:r>
          </a:p>
          <a:p>
            <a:pPr lvl="0"/>
            <a:r>
              <a:rPr lang="en-US" sz="1000" dirty="0">
                <a:solidFill>
                  <a:schemeClr val="tx1"/>
                </a:solidFill>
              </a:rPr>
              <a:t>Describe the current state of the art and need(s) for advancement.  A statement as to the technology relevance and how the proposed technology will advance the state of the art should be included.</a:t>
            </a:r>
          </a:p>
          <a:p>
            <a:r>
              <a:rPr lang="en-US" sz="1000" b="1" dirty="0">
                <a:solidFill>
                  <a:schemeClr val="tx1"/>
                </a:solidFill>
              </a:rPr>
              <a:t>Block 3 - Technology Concept</a:t>
            </a:r>
          </a:p>
          <a:p>
            <a:pPr lvl="0"/>
            <a:r>
              <a:rPr lang="en-US" sz="1000" dirty="0">
                <a:solidFill>
                  <a:schemeClr val="tx1"/>
                </a:solidFill>
              </a:rPr>
              <a:t>Describe the overall concept of the proposed technology and its purpose. This must not include proprietary and/or ITAR/EAR information.  </a:t>
            </a:r>
          </a:p>
          <a:p>
            <a:pPr lvl="0"/>
            <a:r>
              <a:rPr lang="en-US" sz="1000" b="1" dirty="0">
                <a:solidFill>
                  <a:schemeClr val="tx1"/>
                </a:solidFill>
              </a:rPr>
              <a:t>Block 4 - Technology Development Team</a:t>
            </a:r>
          </a:p>
          <a:p>
            <a:pPr lvl="0"/>
            <a:r>
              <a:rPr lang="en-US" sz="1000" dirty="0">
                <a:solidFill>
                  <a:schemeClr val="tx1"/>
                </a:solidFill>
              </a:rPr>
              <a:t>Provide the name and the organizational title of the Principal Investigator.  </a:t>
            </a:r>
          </a:p>
          <a:p>
            <a:r>
              <a:rPr lang="en-US" sz="1000" b="1" dirty="0">
                <a:solidFill>
                  <a:schemeClr val="tx1"/>
                </a:solidFill>
              </a:rPr>
              <a:t>Block 5 - Test Apparatus</a:t>
            </a:r>
          </a:p>
          <a:p>
            <a:pPr lvl="0"/>
            <a:r>
              <a:rPr lang="en-US" sz="1000" dirty="0">
                <a:solidFill>
                  <a:schemeClr val="tx1"/>
                </a:solidFill>
              </a:rPr>
              <a:t>Provide a brief description of the planned payload flight apparatus.  This should include the overall size and weight as well as any special interface and operational requirements.  Special hazards or safety issues should be identified.</a:t>
            </a:r>
          </a:p>
          <a:p>
            <a:r>
              <a:rPr lang="en-US" sz="1000" b="1" dirty="0">
                <a:solidFill>
                  <a:schemeClr val="tx1"/>
                </a:solidFill>
              </a:rPr>
              <a:t>Block 6 - Graphic</a:t>
            </a:r>
          </a:p>
          <a:p>
            <a:pPr lvl="0"/>
            <a:r>
              <a:rPr lang="en-US" sz="1000" dirty="0">
                <a:solidFill>
                  <a:schemeClr val="tx1"/>
                </a:solidFill>
              </a:rPr>
              <a:t>A photo and/or a functional schematic of the test apparatus must be provided.</a:t>
            </a:r>
          </a:p>
          <a:p>
            <a:r>
              <a:rPr lang="en-US" sz="1000" b="1" dirty="0">
                <a:solidFill>
                  <a:schemeClr val="tx1"/>
                </a:solidFill>
              </a:rPr>
              <a:t>Block 7 - Flight Requirements/Objectives</a:t>
            </a:r>
          </a:p>
          <a:p>
            <a:pPr lvl="0"/>
            <a:r>
              <a:rPr lang="en-US" sz="1000" dirty="0">
                <a:solidFill>
                  <a:schemeClr val="tx1"/>
                </a:solidFill>
              </a:rPr>
              <a:t>Outline the overall flight test plan and identify the desired flight vehicle type.  The specific technical objectives for each flight and any special flight requirements should be defined.  The flight readiness date should be included.</a:t>
            </a:r>
          </a:p>
          <a:p>
            <a:r>
              <a:rPr lang="en-US" sz="1000" b="1" dirty="0">
                <a:solidFill>
                  <a:schemeClr val="tx1"/>
                </a:solidFill>
              </a:rPr>
              <a:t>Block 8 - Technology Advancement</a:t>
            </a:r>
          </a:p>
          <a:p>
            <a:pPr lvl="0"/>
            <a:r>
              <a:rPr lang="en-US" sz="1000" dirty="0">
                <a:solidFill>
                  <a:schemeClr val="tx1"/>
                </a:solidFill>
              </a:rPr>
              <a:t>Include specific statements as to exactly how a successful flight test program will advance the state of the art.  Identify the anticipated TRL following completion of the flight test.</a:t>
            </a:r>
          </a:p>
          <a:p>
            <a:r>
              <a:rPr lang="en-US" sz="1000" b="1" dirty="0">
                <a:solidFill>
                  <a:schemeClr val="tx1"/>
                </a:solidFill>
              </a:rPr>
              <a:t>Block 9 - Technology End Users</a:t>
            </a:r>
          </a:p>
          <a:p>
            <a:pPr lvl="0"/>
            <a:r>
              <a:rPr lang="en-US" sz="1000" dirty="0">
                <a:solidFill>
                  <a:schemeClr val="tx1"/>
                </a:solidFill>
              </a:rPr>
              <a:t>Identify users and applications of the proposed technology once it has been sufficiently developed.  This could include NASA and other government flight programs as well as commercial flight and Earth applications.</a:t>
            </a:r>
          </a:p>
          <a:p>
            <a:r>
              <a:rPr lang="en-US" sz="1000" b="1" dirty="0">
                <a:solidFill>
                  <a:schemeClr val="tx1"/>
                </a:solidFill>
              </a:rPr>
              <a:t>Block 10 - Technology Applicability</a:t>
            </a:r>
          </a:p>
          <a:p>
            <a:pPr lvl="0"/>
            <a:r>
              <a:rPr lang="en-US" sz="1000" dirty="0">
                <a:solidFill>
                  <a:schemeClr val="tx1"/>
                </a:solidFill>
              </a:rPr>
              <a:t>Specify the primary technology applicability addressed by your proposal.  Statements should be brief, but comprehensive. For example, Lunar Lander Navigation System or Cryogenic Storage Thermal Control.</a:t>
            </a:r>
            <a:endParaRPr lang="en-US" sz="1000" strike="sngStrike" dirty="0">
              <a:solidFill>
                <a:schemeClr val="tx1"/>
              </a:solidFill>
            </a:endParaRPr>
          </a:p>
          <a:p>
            <a:pPr lvl="0"/>
            <a:r>
              <a:rPr lang="en-US" sz="1000" b="1" dirty="0">
                <a:solidFill>
                  <a:schemeClr val="tx1"/>
                </a:solidFill>
              </a:rPr>
              <a:t>Block 11 – Date</a:t>
            </a:r>
          </a:p>
          <a:p>
            <a:pPr lvl="0"/>
            <a:r>
              <a:rPr lang="en-US" sz="1000" dirty="0">
                <a:solidFill>
                  <a:schemeClr val="tx1"/>
                </a:solidFill>
              </a:rPr>
              <a:t>Provide the current date.</a:t>
            </a:r>
          </a:p>
        </p:txBody>
      </p:sp>
    </p:spTree>
    <p:extLst>
      <p:ext uri="{BB962C8B-B14F-4D97-AF65-F5344CB8AC3E}">
        <p14:creationId xmlns:p14="http://schemas.microsoft.com/office/powerpoint/2010/main" val="955028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000" y="0"/>
            <a:ext cx="6943725"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333399"/>
                </a:solidFill>
                <a:latin typeface="+mj-lt"/>
                <a:ea typeface="+mj-ea"/>
                <a:cs typeface="+mj-cs"/>
              </a:defRPr>
            </a:lvl1pPr>
          </a:lstStyle>
          <a:p>
            <a:r>
              <a:rPr lang="en-US" sz="2000" dirty="0"/>
              <a:t>MoonFALL- Moon Fast and Accurate Lidar Localization</a:t>
            </a:r>
          </a:p>
        </p:txBody>
      </p:sp>
      <p:sp>
        <p:nvSpPr>
          <p:cNvPr id="6" name="Rounded Rectangle 5"/>
          <p:cNvSpPr/>
          <p:nvPr/>
        </p:nvSpPr>
        <p:spPr>
          <a:xfrm>
            <a:off x="164965" y="1076325"/>
            <a:ext cx="2834640" cy="2353294"/>
          </a:xfrm>
          <a:prstGeom prst="roundRect">
            <a:avLst>
              <a:gd name="adj" fmla="val 3315"/>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7" name="TextBox 6"/>
          <p:cNvSpPr txBox="1"/>
          <p:nvPr/>
        </p:nvSpPr>
        <p:spPr>
          <a:xfrm>
            <a:off x="854105" y="1076325"/>
            <a:ext cx="1456361" cy="307777"/>
          </a:xfrm>
          <a:prstGeom prst="rect">
            <a:avLst/>
          </a:prstGeom>
          <a:noFill/>
        </p:spPr>
        <p:txBody>
          <a:bodyPr wrap="none" rtlCol="0">
            <a:spAutoFit/>
          </a:bodyPr>
          <a:lstStyle/>
          <a:p>
            <a:pPr algn="ctr"/>
            <a:r>
              <a:rPr lang="en-US" sz="1400" b="1" dirty="0">
                <a:solidFill>
                  <a:srgbClr val="333399"/>
                </a:solidFill>
              </a:rPr>
              <a:t>Technology Need</a:t>
            </a:r>
          </a:p>
        </p:txBody>
      </p:sp>
      <p:sp>
        <p:nvSpPr>
          <p:cNvPr id="11" name="Rounded Rectangle 10"/>
          <p:cNvSpPr/>
          <p:nvPr/>
        </p:nvSpPr>
        <p:spPr>
          <a:xfrm>
            <a:off x="164965" y="3590925"/>
            <a:ext cx="2834640" cy="1601728"/>
          </a:xfrm>
          <a:prstGeom prst="roundRect">
            <a:avLst>
              <a:gd name="adj" fmla="val 5869"/>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2" name="TextBox 11"/>
          <p:cNvSpPr txBox="1"/>
          <p:nvPr/>
        </p:nvSpPr>
        <p:spPr>
          <a:xfrm>
            <a:off x="248785" y="3590925"/>
            <a:ext cx="2667000" cy="307777"/>
          </a:xfrm>
          <a:prstGeom prst="rect">
            <a:avLst/>
          </a:prstGeom>
          <a:noFill/>
        </p:spPr>
        <p:txBody>
          <a:bodyPr wrap="square" rtlCol="0">
            <a:spAutoFit/>
          </a:bodyPr>
          <a:lstStyle/>
          <a:p>
            <a:pPr algn="ctr"/>
            <a:r>
              <a:rPr lang="en-US" sz="1400" b="1" dirty="0">
                <a:solidFill>
                  <a:srgbClr val="333399"/>
                </a:solidFill>
              </a:rPr>
              <a:t>Technology Concept</a:t>
            </a:r>
          </a:p>
        </p:txBody>
      </p:sp>
      <p:sp>
        <p:nvSpPr>
          <p:cNvPr id="15" name="Rounded Rectangle 14"/>
          <p:cNvSpPr/>
          <p:nvPr/>
        </p:nvSpPr>
        <p:spPr>
          <a:xfrm>
            <a:off x="3166094" y="1076324"/>
            <a:ext cx="2834640" cy="3038475"/>
          </a:xfrm>
          <a:prstGeom prst="roundRect">
            <a:avLst>
              <a:gd name="adj" fmla="val 2528"/>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6" name="TextBox 15"/>
          <p:cNvSpPr txBox="1"/>
          <p:nvPr/>
        </p:nvSpPr>
        <p:spPr>
          <a:xfrm>
            <a:off x="3783184" y="1076325"/>
            <a:ext cx="1653833" cy="307777"/>
          </a:xfrm>
          <a:prstGeom prst="rect">
            <a:avLst/>
          </a:prstGeom>
          <a:noFill/>
        </p:spPr>
        <p:txBody>
          <a:bodyPr wrap="square" rtlCol="0">
            <a:spAutoFit/>
          </a:bodyPr>
          <a:lstStyle/>
          <a:p>
            <a:pPr algn="ctr"/>
            <a:r>
              <a:rPr lang="en-US" sz="1400" b="1" dirty="0">
                <a:solidFill>
                  <a:srgbClr val="333399"/>
                </a:solidFill>
              </a:rPr>
              <a:t>Test Apparatus</a:t>
            </a:r>
          </a:p>
        </p:txBody>
      </p:sp>
      <p:sp>
        <p:nvSpPr>
          <p:cNvPr id="18" name="Rounded Rectangle 17"/>
          <p:cNvSpPr/>
          <p:nvPr/>
        </p:nvSpPr>
        <p:spPr>
          <a:xfrm>
            <a:off x="6158467" y="1076325"/>
            <a:ext cx="2834640" cy="2048494"/>
          </a:xfrm>
          <a:prstGeom prst="roundRect">
            <a:avLst>
              <a:gd name="adj" fmla="val 5091"/>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9" name="TextBox 18"/>
          <p:cNvSpPr txBox="1"/>
          <p:nvPr/>
        </p:nvSpPr>
        <p:spPr>
          <a:xfrm>
            <a:off x="6306048" y="1076325"/>
            <a:ext cx="2539477" cy="307777"/>
          </a:xfrm>
          <a:prstGeom prst="rect">
            <a:avLst/>
          </a:prstGeom>
          <a:noFill/>
        </p:spPr>
        <p:txBody>
          <a:bodyPr wrap="none" rtlCol="0">
            <a:spAutoFit/>
          </a:bodyPr>
          <a:lstStyle/>
          <a:p>
            <a:pPr algn="ctr"/>
            <a:r>
              <a:rPr lang="en-US" sz="1400" b="1" dirty="0">
                <a:solidFill>
                  <a:srgbClr val="333399"/>
                </a:solidFill>
              </a:rPr>
              <a:t>Flight Requirements/Objectives</a:t>
            </a:r>
          </a:p>
        </p:txBody>
      </p:sp>
      <p:sp>
        <p:nvSpPr>
          <p:cNvPr id="21" name="Rounded Rectangle 20"/>
          <p:cNvSpPr/>
          <p:nvPr/>
        </p:nvSpPr>
        <p:spPr>
          <a:xfrm>
            <a:off x="6158467" y="4938982"/>
            <a:ext cx="2834640" cy="1329996"/>
          </a:xfrm>
          <a:prstGeom prst="roundRect">
            <a:avLst>
              <a:gd name="adj" fmla="val 5091"/>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2" name="TextBox 21"/>
          <p:cNvSpPr txBox="1"/>
          <p:nvPr/>
        </p:nvSpPr>
        <p:spPr>
          <a:xfrm>
            <a:off x="6677977" y="4938982"/>
            <a:ext cx="1795620" cy="307777"/>
          </a:xfrm>
          <a:prstGeom prst="rect">
            <a:avLst/>
          </a:prstGeom>
          <a:noFill/>
        </p:spPr>
        <p:txBody>
          <a:bodyPr wrap="none" rtlCol="0">
            <a:spAutoFit/>
          </a:bodyPr>
          <a:lstStyle/>
          <a:p>
            <a:pPr algn="ctr"/>
            <a:r>
              <a:rPr lang="en-US" sz="1400" b="1" dirty="0">
                <a:solidFill>
                  <a:srgbClr val="333399"/>
                </a:solidFill>
              </a:rPr>
              <a:t>Technology End Users</a:t>
            </a:r>
          </a:p>
        </p:txBody>
      </p:sp>
      <p:sp>
        <p:nvSpPr>
          <p:cNvPr id="24" name="Rounded Rectangle 23"/>
          <p:cNvSpPr/>
          <p:nvPr/>
        </p:nvSpPr>
        <p:spPr>
          <a:xfrm>
            <a:off x="6158467" y="3276601"/>
            <a:ext cx="2834640" cy="1523999"/>
          </a:xfrm>
          <a:prstGeom prst="roundRect">
            <a:avLst>
              <a:gd name="adj" fmla="val 5091"/>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5" name="TextBox 24"/>
          <p:cNvSpPr txBox="1"/>
          <p:nvPr/>
        </p:nvSpPr>
        <p:spPr>
          <a:xfrm>
            <a:off x="6432787" y="3276601"/>
            <a:ext cx="2286000" cy="307777"/>
          </a:xfrm>
          <a:prstGeom prst="rect">
            <a:avLst/>
          </a:prstGeom>
          <a:noFill/>
        </p:spPr>
        <p:txBody>
          <a:bodyPr wrap="square" rtlCol="0">
            <a:spAutoFit/>
          </a:bodyPr>
          <a:lstStyle/>
          <a:p>
            <a:pPr algn="ctr"/>
            <a:r>
              <a:rPr lang="en-US" sz="1400" b="1" dirty="0">
                <a:solidFill>
                  <a:srgbClr val="333399"/>
                </a:solidFill>
              </a:rPr>
              <a:t>Technology Advancement</a:t>
            </a:r>
          </a:p>
        </p:txBody>
      </p:sp>
      <p:sp>
        <p:nvSpPr>
          <p:cNvPr id="27" name="Rounded Rectangle 26"/>
          <p:cNvSpPr/>
          <p:nvPr/>
        </p:nvSpPr>
        <p:spPr>
          <a:xfrm>
            <a:off x="164965" y="5354578"/>
            <a:ext cx="2834640" cy="914400"/>
          </a:xfrm>
          <a:prstGeom prst="roundRect">
            <a:avLst>
              <a:gd name="adj" fmla="val 9308"/>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8" name="TextBox 27"/>
          <p:cNvSpPr txBox="1"/>
          <p:nvPr/>
        </p:nvSpPr>
        <p:spPr>
          <a:xfrm>
            <a:off x="330179" y="5354578"/>
            <a:ext cx="2504212" cy="307777"/>
          </a:xfrm>
          <a:prstGeom prst="rect">
            <a:avLst/>
          </a:prstGeom>
          <a:noFill/>
        </p:spPr>
        <p:txBody>
          <a:bodyPr wrap="none" rtlCol="0">
            <a:spAutoFit/>
          </a:bodyPr>
          <a:lstStyle/>
          <a:p>
            <a:pPr algn="ctr"/>
            <a:r>
              <a:rPr lang="en-US" sz="1400" b="1" dirty="0">
                <a:solidFill>
                  <a:srgbClr val="333399"/>
                </a:solidFill>
              </a:rPr>
              <a:t>Technology Development Team</a:t>
            </a:r>
          </a:p>
        </p:txBody>
      </p:sp>
      <p:sp>
        <p:nvSpPr>
          <p:cNvPr id="31" name="Rounded Rectangle 30"/>
          <p:cNvSpPr/>
          <p:nvPr/>
        </p:nvSpPr>
        <p:spPr>
          <a:xfrm>
            <a:off x="1124713" y="6420535"/>
            <a:ext cx="6894574" cy="295276"/>
          </a:xfrm>
          <a:prstGeom prst="roundRect">
            <a:avLst>
              <a:gd name="adj" fmla="val 18226"/>
            </a:avLst>
          </a:prstGeom>
          <a:noFill/>
          <a:ln w="190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b="1" dirty="0">
                <a:solidFill>
                  <a:srgbClr val="333399"/>
                </a:solidFill>
              </a:rPr>
              <a:t>   Technology Applicability: </a:t>
            </a:r>
            <a:r>
              <a:rPr lang="en-US" sz="1400" dirty="0">
                <a:solidFill>
                  <a:schemeClr val="tx1"/>
                </a:solidFill>
              </a:rPr>
              <a:t>Terrain Relative Navigation, Lunar Surface Reconstruction</a:t>
            </a:r>
            <a:r>
              <a:rPr lang="en-US" sz="1400" dirty="0">
                <a:solidFill>
                  <a:srgbClr val="333399"/>
                </a:solidFill>
              </a:rPr>
              <a:t> </a:t>
            </a:r>
          </a:p>
        </p:txBody>
      </p:sp>
      <p:sp>
        <p:nvSpPr>
          <p:cNvPr id="23" name="TextBox 22"/>
          <p:cNvSpPr txBox="1"/>
          <p:nvPr/>
        </p:nvSpPr>
        <p:spPr>
          <a:xfrm>
            <a:off x="205037" y="3827925"/>
            <a:ext cx="2803323" cy="1384995"/>
          </a:xfrm>
          <a:prstGeom prst="rect">
            <a:avLst/>
          </a:prstGeom>
          <a:noFill/>
        </p:spPr>
        <p:txBody>
          <a:bodyPr wrap="square" rtlCol="0">
            <a:spAutoFit/>
          </a:bodyPr>
          <a:lstStyle/>
          <a:p>
            <a:r>
              <a:rPr lang="en-US" sz="1200" dirty="0"/>
              <a:t>The technology uses complex sensor fusion combining structured light and multiple lidar sensors. A tiered edge computing process allows for rapid creation of continually improving point cloud 3D reconstruction of the lunar terrain.</a:t>
            </a:r>
          </a:p>
        </p:txBody>
      </p:sp>
      <p:sp>
        <p:nvSpPr>
          <p:cNvPr id="26" name="TextBox 25"/>
          <p:cNvSpPr txBox="1"/>
          <p:nvPr/>
        </p:nvSpPr>
        <p:spPr>
          <a:xfrm>
            <a:off x="150893" y="5601036"/>
            <a:ext cx="2816822" cy="646331"/>
          </a:xfrm>
          <a:prstGeom prst="rect">
            <a:avLst/>
          </a:prstGeom>
          <a:noFill/>
        </p:spPr>
        <p:txBody>
          <a:bodyPr wrap="square" rtlCol="0">
            <a:spAutoFit/>
          </a:bodyPr>
          <a:lstStyle/>
          <a:p>
            <a:pPr algn="ctr"/>
            <a:r>
              <a:rPr lang="en-US" sz="1200" dirty="0"/>
              <a:t>Bronco Space –ICON Lab at Cal Poly Pomona</a:t>
            </a:r>
          </a:p>
          <a:p>
            <a:pPr algn="ctr"/>
            <a:r>
              <a:rPr lang="en-US" sz="1200" dirty="0"/>
              <a:t>PI: Zachary Gaines- Student Researcher</a:t>
            </a:r>
          </a:p>
        </p:txBody>
      </p:sp>
      <p:sp>
        <p:nvSpPr>
          <p:cNvPr id="29" name="TextBox 28"/>
          <p:cNvSpPr txBox="1"/>
          <p:nvPr/>
        </p:nvSpPr>
        <p:spPr>
          <a:xfrm>
            <a:off x="3206709" y="1310695"/>
            <a:ext cx="2774946" cy="3231654"/>
          </a:xfrm>
          <a:prstGeom prst="rect">
            <a:avLst/>
          </a:prstGeom>
          <a:noFill/>
        </p:spPr>
        <p:txBody>
          <a:bodyPr wrap="square" rtlCol="0">
            <a:spAutoFit/>
          </a:bodyPr>
          <a:lstStyle/>
          <a:p>
            <a:r>
              <a:rPr lang="en-US" sz="1200" dirty="0"/>
              <a:t>The test payload will use lidar, RGB camera, light projector, an AI computer, power storage, and distribution systems all-embracing the SWAP-C design ideologies. Most of the components are completely COTS that will be integrated into a structural frame interface that allows for precision alignment. The hardware will be executing a software package for neural depth inferencing and mutli-sensor geometry generation and localization</a:t>
            </a:r>
          </a:p>
          <a:p>
            <a:endParaRPr lang="en-US" sz="1200" dirty="0"/>
          </a:p>
          <a:p>
            <a:r>
              <a:rPr lang="en-US" sz="1200" dirty="0"/>
              <a:t>Mass &lt; 20 kg</a:t>
            </a:r>
          </a:p>
          <a:p>
            <a:r>
              <a:rPr lang="en-US" sz="1200" dirty="0"/>
              <a:t>Size &lt; 355 mm tall x 724 mm diameter </a:t>
            </a:r>
          </a:p>
          <a:p>
            <a:endParaRPr lang="en-US" sz="1200" dirty="0"/>
          </a:p>
          <a:p>
            <a:endParaRPr lang="en-US" sz="1200" dirty="0"/>
          </a:p>
        </p:txBody>
      </p:sp>
      <p:sp>
        <p:nvSpPr>
          <p:cNvPr id="37" name="TextBox 36"/>
          <p:cNvSpPr txBox="1"/>
          <p:nvPr/>
        </p:nvSpPr>
        <p:spPr>
          <a:xfrm>
            <a:off x="8353311" y="6503088"/>
            <a:ext cx="670376" cy="276999"/>
          </a:xfrm>
          <a:prstGeom prst="rect">
            <a:avLst/>
          </a:prstGeom>
          <a:noFill/>
        </p:spPr>
        <p:txBody>
          <a:bodyPr wrap="none" rtlCol="0">
            <a:spAutoFit/>
          </a:bodyPr>
          <a:lstStyle/>
          <a:p>
            <a:pPr algn="ctr"/>
            <a:r>
              <a:rPr lang="en-US" sz="1200" b="1" dirty="0"/>
              <a:t>7-29-22</a:t>
            </a:r>
          </a:p>
        </p:txBody>
      </p:sp>
      <p:sp>
        <p:nvSpPr>
          <p:cNvPr id="14" name="TextBox 13">
            <a:extLst>
              <a:ext uri="{FF2B5EF4-FFF2-40B4-BE49-F238E27FC236}">
                <a16:creationId xmlns:a16="http://schemas.microsoft.com/office/drawing/2014/main" id="{498E9F85-7FC7-73A2-32E7-294D680CB2AA}"/>
              </a:ext>
            </a:extLst>
          </p:cNvPr>
          <p:cNvSpPr txBox="1"/>
          <p:nvPr/>
        </p:nvSpPr>
        <p:spPr>
          <a:xfrm>
            <a:off x="6263439" y="1340518"/>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During a nighttime suborbital test flight that simulates a lunar descent, generate a three-dimensional map of a lunar surface test field in real-time from an altitude of at least 250 meters.  The map created will have a ground sample distance of &lt; 10 cm and an elevation accuracy of &lt; 5cm from an ideal height of 500m.</a:t>
            </a:r>
            <a:endParaRPr lang="en-US" sz="1200" dirty="0">
              <a:ea typeface="Calibri"/>
              <a:cs typeface="Calibri"/>
            </a:endParaRPr>
          </a:p>
        </p:txBody>
      </p:sp>
      <p:sp>
        <p:nvSpPr>
          <p:cNvPr id="17" name="TextBox 16">
            <a:extLst>
              <a:ext uri="{FF2B5EF4-FFF2-40B4-BE49-F238E27FC236}">
                <a16:creationId xmlns:a16="http://schemas.microsoft.com/office/drawing/2014/main" id="{A68D476D-2F1D-5532-4246-CD909256DA4B}"/>
              </a:ext>
            </a:extLst>
          </p:cNvPr>
          <p:cNvSpPr txBox="1"/>
          <p:nvPr/>
        </p:nvSpPr>
        <p:spPr>
          <a:xfrm>
            <a:off x="6145631" y="3538790"/>
            <a:ext cx="28234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Smaller and less massive systems over the state of the art are capable of detecting surface hazards in the dark on the Moon. Using readily available components combined with new approaches to software development. </a:t>
            </a:r>
            <a:endParaRPr lang="en-US" sz="1200" dirty="0">
              <a:ea typeface="Calibri"/>
              <a:cs typeface="Calibri"/>
            </a:endParaRPr>
          </a:p>
        </p:txBody>
      </p:sp>
      <p:sp>
        <p:nvSpPr>
          <p:cNvPr id="39" name="TextBox 38">
            <a:extLst>
              <a:ext uri="{FF2B5EF4-FFF2-40B4-BE49-F238E27FC236}">
                <a16:creationId xmlns:a16="http://schemas.microsoft.com/office/drawing/2014/main" id="{2AA8005C-0E57-1011-D2C2-AA975C5053DA}"/>
              </a:ext>
            </a:extLst>
          </p:cNvPr>
          <p:cNvSpPr txBox="1"/>
          <p:nvPr/>
        </p:nvSpPr>
        <p:spPr>
          <a:xfrm>
            <a:off x="6185736" y="5246856"/>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NASA missions and commercial lunar service providers as well as other landing systems that are required to operate in dark environments. </a:t>
            </a:r>
            <a:endParaRPr lang="en-US" sz="1200" dirty="0"/>
          </a:p>
        </p:txBody>
      </p:sp>
      <p:sp>
        <p:nvSpPr>
          <p:cNvPr id="40" name="TextBox 39">
            <a:extLst>
              <a:ext uri="{FF2B5EF4-FFF2-40B4-BE49-F238E27FC236}">
                <a16:creationId xmlns:a16="http://schemas.microsoft.com/office/drawing/2014/main" id="{529A4BF3-EEAC-11E6-ACD7-3B761D849279}"/>
              </a:ext>
            </a:extLst>
          </p:cNvPr>
          <p:cNvSpPr txBox="1"/>
          <p:nvPr/>
        </p:nvSpPr>
        <p:spPr>
          <a:xfrm>
            <a:off x="182043" y="1409479"/>
            <a:ext cx="281682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Challenging lighting and steep topography create ice-bearing regions on the Moon. The availability of smaller, less-massive hazard detection systems for landing on the Moon in low lighting conditions will lead to more spacecraft visiting these scientifically interesting and resource-rich places on the Moon. </a:t>
            </a:r>
            <a:endParaRPr lang="en-US" sz="1200" dirty="0"/>
          </a:p>
        </p:txBody>
      </p:sp>
      <p:pic>
        <p:nvPicPr>
          <p:cNvPr id="5" name="Picture 4" descr="A picture containing text, laser&#10;&#10;Description automatically generated">
            <a:extLst>
              <a:ext uri="{FF2B5EF4-FFF2-40B4-BE49-F238E27FC236}">
                <a16:creationId xmlns:a16="http://schemas.microsoft.com/office/drawing/2014/main" id="{F60DA2FC-3AC5-A52E-0D8E-1063DD5C104A}"/>
              </a:ext>
            </a:extLst>
          </p:cNvPr>
          <p:cNvPicPr>
            <a:picLocks noChangeAspect="1"/>
          </p:cNvPicPr>
          <p:nvPr/>
        </p:nvPicPr>
        <p:blipFill>
          <a:blip r:embed="rId3"/>
          <a:stretch>
            <a:fillRect/>
          </a:stretch>
        </p:blipFill>
        <p:spPr>
          <a:xfrm>
            <a:off x="3144502" y="4291771"/>
            <a:ext cx="2902100" cy="1632431"/>
          </a:xfrm>
          <a:prstGeom prst="rect">
            <a:avLst/>
          </a:prstGeom>
        </p:spPr>
      </p:pic>
    </p:spTree>
    <p:extLst>
      <p:ext uri="{BB962C8B-B14F-4D97-AF65-F5344CB8AC3E}">
        <p14:creationId xmlns:p14="http://schemas.microsoft.com/office/powerpoint/2010/main" val="279640976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bwMode="auto">
        <a:ln w="9525">
          <a:solidFill>
            <a:schemeClr val="tx1"/>
          </a:solidFill>
          <a:headEnd type="none" w="med" len="med"/>
          <a:tailEnd type="none" w="med" len="lg"/>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10cb276-4af6-441f-aa1f-eb9731535ea7">
      <Terms xmlns="http://schemas.microsoft.com/office/infopath/2007/PartnerControls"/>
    </lcf76f155ced4ddcb4097134ff3c332f>
    <TaxCatchAll xmlns="8fd0d3cb-1429-464d-8420-c1ad6a748f1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4DF1296D83EF742BF43426B3008CFFA" ma:contentTypeVersion="16" ma:contentTypeDescription="Create a new document." ma:contentTypeScope="" ma:versionID="17938eddc95a0808e731a89d2f26f0ed">
  <xsd:schema xmlns:xsd="http://www.w3.org/2001/XMLSchema" xmlns:xs="http://www.w3.org/2001/XMLSchema" xmlns:p="http://schemas.microsoft.com/office/2006/metadata/properties" xmlns:ns2="f10cb276-4af6-441f-aa1f-eb9731535ea7" xmlns:ns3="8fd0d3cb-1429-464d-8420-c1ad6a748f12" targetNamespace="http://schemas.microsoft.com/office/2006/metadata/properties" ma:root="true" ma:fieldsID="70052edca378f47ff1ef587fbb9cdd66" ns2:_="" ns3:_="">
    <xsd:import namespace="f10cb276-4af6-441f-aa1f-eb9731535ea7"/>
    <xsd:import namespace="8fd0d3cb-1429-464d-8420-c1ad6a748f12"/>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0cb276-4af6-441f-aa1f-eb9731535e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fa0f12-d629-4879-8074-d22951fee24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d0d3cb-1429-464d-8420-c1ad6a748f1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aed3e0b-a2d1-443f-ab26-9b6e3118ba84}" ma:internalName="TaxCatchAll" ma:showField="CatchAllData" ma:web="8fd0d3cb-1429-464d-8420-c1ad6a748f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EF1D88-AC0B-45AB-8A43-2F2F0C1C7AD6}">
  <ds:schemaRefs>
    <ds:schemaRef ds:uri="http://schemas.microsoft.com/sharepoint/v3/contenttype/forms"/>
  </ds:schemaRefs>
</ds:datastoreItem>
</file>

<file path=customXml/itemProps2.xml><?xml version="1.0" encoding="utf-8"?>
<ds:datastoreItem xmlns:ds="http://schemas.openxmlformats.org/officeDocument/2006/customXml" ds:itemID="{01B1A64C-47DA-4BF4-8906-B570C5729DE9}">
  <ds:schemaRefs>
    <ds:schemaRef ds:uri="http://schemas.microsoft.com/office/2006/metadata/properties"/>
    <ds:schemaRef ds:uri="http://schemas.microsoft.com/office/infopath/2007/PartnerControls"/>
    <ds:schemaRef ds:uri="f10cb276-4af6-441f-aa1f-eb9731535ea7"/>
    <ds:schemaRef ds:uri="8fd0d3cb-1429-464d-8420-c1ad6a748f12"/>
  </ds:schemaRefs>
</ds:datastoreItem>
</file>

<file path=customXml/itemProps3.xml><?xml version="1.0" encoding="utf-8"?>
<ds:datastoreItem xmlns:ds="http://schemas.openxmlformats.org/officeDocument/2006/customXml" ds:itemID="{C0D16B51-1C38-4FDD-BE16-D62BDA438D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0cb276-4af6-441f-aa1f-eb9731535ea7"/>
    <ds:schemaRef ds:uri="8fd0d3cb-1429-464d-8420-c1ad6a748f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42845</TotalTime>
  <Words>862</Words>
  <Application>Microsoft Office PowerPoint</Application>
  <PresentationFormat>On-screen Show (4:3)</PresentationFormat>
  <Paragraphs>51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1_Office Theme</vt:lpstr>
      <vt:lpstr>PowerPoint Presentation</vt:lpstr>
      <vt:lpstr>PowerPoint Presentation</vt:lpstr>
    </vt:vector>
  </TitlesOfParts>
  <Company>LM ES&amp;S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Spacecraft: Block Diagram</dc:title>
  <dc:creator>Tom Luzod</dc:creator>
  <cp:lastModifiedBy>Zachary Gaines</cp:lastModifiedBy>
  <cp:revision>597</cp:revision>
  <cp:lastPrinted>2019-02-15T22:29:53Z</cp:lastPrinted>
  <dcterms:created xsi:type="dcterms:W3CDTF">2012-05-17T14:27:32Z</dcterms:created>
  <dcterms:modified xsi:type="dcterms:W3CDTF">2022-10-20T20:39:38Z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0x01010094DF1296D83EF742BF43426B3008CFFA</vt:lpwstr>
  </property>
  <property fmtid="{D5CDD505-2E9C-101B-9397-08002B2CF9AE}" pid="3" name="MediaServiceImageTags">
    <vt:lpwstr/>
  </property>
</Properties>
</file>